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2"/>
  </p:notesMasterIdLst>
  <p:sldIdLst>
    <p:sldId id="3083" r:id="rId2"/>
    <p:sldId id="2908" r:id="rId3"/>
    <p:sldId id="2995" r:id="rId4"/>
    <p:sldId id="3069" r:id="rId5"/>
    <p:sldId id="2999" r:id="rId6"/>
    <p:sldId id="2914" r:id="rId7"/>
    <p:sldId id="3082" r:id="rId8"/>
    <p:sldId id="3070" r:id="rId9"/>
    <p:sldId id="3065" r:id="rId10"/>
    <p:sldId id="3071" r:id="rId11"/>
    <p:sldId id="3072" r:id="rId12"/>
    <p:sldId id="3073" r:id="rId13"/>
    <p:sldId id="3074" r:id="rId14"/>
    <p:sldId id="3075" r:id="rId15"/>
    <p:sldId id="3076" r:id="rId16"/>
    <p:sldId id="3077" r:id="rId17"/>
    <p:sldId id="3078" r:id="rId18"/>
    <p:sldId id="3079" r:id="rId19"/>
    <p:sldId id="3080" r:id="rId20"/>
    <p:sldId id="3085" r:id="rId21"/>
  </p:sldIdLst>
  <p:sldSz cx="12192000" cy="6858000"/>
  <p:notesSz cx="6797675" cy="99266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900" userDrawn="1">
          <p15:clr>
            <a:srgbClr val="A4A3A4"/>
          </p15:clr>
        </p15:guide>
        <p15:guide id="3" pos="143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FF"/>
    <a:srgbClr val="CCFFFF"/>
    <a:srgbClr val="492207"/>
    <a:srgbClr val="EF287D"/>
    <a:srgbClr val="A5A5A5"/>
    <a:srgbClr val="0070C0"/>
    <a:srgbClr val="E3DCF8"/>
    <a:srgbClr val="F8CBA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>
        <p:guide orient="horz" pos="777"/>
        <p:guide pos="3900"/>
        <p:guide pos="143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9CC9E-3D4F-4C28-963A-3A7A37036FC9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C6503-45A0-4B19-9F24-F1D65162F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5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92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73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9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1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08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970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840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808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75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82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25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2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90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40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66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7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3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1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C6503-45A0-4B19-9F24-F1D65162F5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23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4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9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EA9E005-2EA8-4F13-9E11-3E9E5D908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36"/>
          <a:stretch/>
        </p:blipFill>
        <p:spPr>
          <a:xfrm flipV="1">
            <a:off x="0" y="3143796"/>
            <a:ext cx="12192000" cy="33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0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8ED01E-4EE5-45B7-A7F9-52D3408A9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6200000" flipH="1" flipV="1">
            <a:off x="7792677" y="1946461"/>
            <a:ext cx="5833564" cy="29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7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74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96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13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05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58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415C-84D5-4AF8-BC08-5FD8B2E660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03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9126-C6FF-42F4-8612-CBDFEF8D6FC4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1415C-84D5-4AF8-BC08-5FD8B2E6601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68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id="{A0BE6AE9-BFB6-4CB7-B0E7-B05A8C00E019}"/>
              </a:ext>
            </a:extLst>
          </p:cNvPr>
          <p:cNvSpPr txBox="1"/>
          <p:nvPr/>
        </p:nvSpPr>
        <p:spPr>
          <a:xfrm>
            <a:off x="2305031" y="1944248"/>
            <a:ext cx="772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TW" altLang="en-US" sz="5400" b="1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ea"/>
                <a:sym typeface="FZHei-B01S" panose="02010601030101010101" pitchFamily="2" charset="-122"/>
              </a:rPr>
              <a:t>媽媽氣候行動聯盟</a:t>
            </a:r>
            <a:endParaRPr kumimoji="1" lang="en-US" altLang="zh-CN" sz="5400" b="1" dirty="0">
              <a:solidFill>
                <a:srgbClr val="1A1A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AB135403-2EFF-415F-95C5-575BC6D11760}"/>
              </a:ext>
            </a:extLst>
          </p:cNvPr>
          <p:cNvSpPr txBox="1"/>
          <p:nvPr/>
        </p:nvSpPr>
        <p:spPr>
          <a:xfrm>
            <a:off x="2305031" y="3009893"/>
            <a:ext cx="772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457200">
              <a:defRPr kumimoji="1" sz="4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altLang="zh-TW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FZHei-B01S" panose="02010601030101010101" pitchFamily="2" charset="-122"/>
              </a:rPr>
              <a:t>2022</a:t>
            </a:r>
            <a:r>
              <a:rPr lang="zh-TW" alt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FZHei-B01S" panose="02010601030101010101" pitchFamily="2" charset="-122"/>
              </a:rPr>
              <a:t>氣候變遷議題調查</a:t>
            </a:r>
            <a:endParaRPr lang="en-US" altLang="zh-CN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FZHei-B01S" panose="02010601030101010101" pitchFamily="2" charset="-122"/>
            </a:endParaRPr>
          </a:p>
        </p:txBody>
      </p:sp>
      <p:grpSp>
        <p:nvGrpSpPr>
          <p:cNvPr id="8" name="组合 17">
            <a:extLst>
              <a:ext uri="{FF2B5EF4-FFF2-40B4-BE49-F238E27FC236}">
                <a16:creationId xmlns:a16="http://schemas.microsoft.com/office/drawing/2014/main" id="{4D41D1FF-D527-4A3C-B06E-787B6946174C}"/>
              </a:ext>
            </a:extLst>
          </p:cNvPr>
          <p:cNvGrpSpPr/>
          <p:nvPr/>
        </p:nvGrpSpPr>
        <p:grpSpPr>
          <a:xfrm>
            <a:off x="4072950" y="4187792"/>
            <a:ext cx="4598503" cy="948595"/>
            <a:chOff x="4417936" y="3411945"/>
            <a:chExt cx="2871218" cy="327184"/>
          </a:xfrm>
        </p:grpSpPr>
        <p:sp>
          <p:nvSpPr>
            <p:cNvPr id="9" name="圆角矩形 45">
              <a:extLst>
                <a:ext uri="{FF2B5EF4-FFF2-40B4-BE49-F238E27FC236}">
                  <a16:creationId xmlns:a16="http://schemas.microsoft.com/office/drawing/2014/main" id="{8A79E1F4-65AD-4962-87EF-F12E0AFB82FC}"/>
                </a:ext>
              </a:extLst>
            </p:cNvPr>
            <p:cNvSpPr/>
            <p:nvPr/>
          </p:nvSpPr>
          <p:spPr>
            <a:xfrm>
              <a:off x="4417936" y="3411945"/>
              <a:ext cx="2871218" cy="327184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35" dirty="0">
                <a:solidFill>
                  <a:srgbClr val="1A1A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9CAEB43C-DACF-4907-807B-DE1DA1CFBC18}"/>
                </a:ext>
              </a:extLst>
            </p:cNvPr>
            <p:cNvSpPr txBox="1"/>
            <p:nvPr/>
          </p:nvSpPr>
          <p:spPr>
            <a:xfrm>
              <a:off x="4492919" y="3510118"/>
              <a:ext cx="2796235" cy="1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rgbClr val="1A1A1A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FZHei-B01S" panose="02010601030101010101" pitchFamily="2" charset="-122"/>
                </a:rPr>
                <a:t>2022</a:t>
              </a:r>
              <a:r>
                <a:rPr lang="zh-TW" altLang="en-US" sz="2400" b="1" dirty="0" smtClean="0">
                  <a:solidFill>
                    <a:srgbClr val="1A1A1A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FZHei-B01S" panose="02010601030101010101" pitchFamily="2" charset="-122"/>
                </a:rPr>
                <a:t>年</a:t>
              </a:r>
              <a:r>
                <a:rPr lang="en-US" altLang="zh-TW" sz="2400" b="1" dirty="0" smtClean="0">
                  <a:solidFill>
                    <a:srgbClr val="1A1A1A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FZHei-B01S" panose="02010601030101010101" pitchFamily="2" charset="-122"/>
                </a:rPr>
                <a:t>11</a:t>
              </a:r>
              <a:r>
                <a:rPr lang="zh-TW" altLang="en-US" sz="2400" b="1" dirty="0" smtClean="0">
                  <a:solidFill>
                    <a:srgbClr val="1A1A1A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FZHei-B01S" panose="02010601030101010101" pitchFamily="2" charset="-122"/>
                </a:rPr>
                <a:t>月</a:t>
              </a:r>
              <a:r>
                <a:rPr lang="en-US" altLang="zh-TW" sz="2400" b="1" dirty="0" smtClean="0">
                  <a:solidFill>
                    <a:srgbClr val="1A1A1A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FZHei-B01S" panose="02010601030101010101" pitchFamily="2" charset="-122"/>
                </a:rPr>
                <a:t>03</a:t>
              </a:r>
              <a:r>
                <a:rPr lang="zh-TW" altLang="en-US" sz="2400" b="1" dirty="0" smtClean="0">
                  <a:solidFill>
                    <a:srgbClr val="1A1A1A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FZHei-B01S" panose="02010601030101010101" pitchFamily="2" charset="-122"/>
                </a:rPr>
                <a:t>日</a:t>
              </a:r>
              <a:endPara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FZHei-B01S" panose="02010601030101010101" pitchFamily="2" charset="-122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76" y="149736"/>
            <a:ext cx="1944451" cy="18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8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6968"/>
            <a:ext cx="120110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88.5%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民眾認為氣候變遷正在發生，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5.4%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認為沒有氣候變遷，另有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6.1%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無明確意見。</a:t>
            </a:r>
            <a:endParaRPr lang="en-US" altLang="zh-CN" sz="28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F2BB57-9592-1800-A72F-CCE730D8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41" y="1233488"/>
            <a:ext cx="4343400" cy="3640836"/>
          </a:xfrm>
          <a:prstGeom prst="rect">
            <a:avLst/>
          </a:prstGeom>
        </p:spPr>
      </p:pic>
      <p:sp>
        <p:nvSpPr>
          <p:cNvPr id="7" name="Title 20">
            <a:extLst>
              <a:ext uri="{FF2B5EF4-FFF2-40B4-BE49-F238E27FC236}">
                <a16:creationId xmlns:a16="http://schemas.microsoft.com/office/drawing/2014/main" id="{C256FA77-CE3A-88F5-6891-4572B1209D4F}"/>
              </a:ext>
            </a:extLst>
          </p:cNvPr>
          <p:cNvSpPr txBox="1"/>
          <p:nvPr/>
        </p:nvSpPr>
        <p:spPr>
          <a:xfrm>
            <a:off x="1054407" y="5876924"/>
            <a:ext cx="10083185" cy="608693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認為氣候變遷正在發生者：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以戶籍在桃竹苗、女性、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歲、教育程度為大學及以上、樣本來源為手機的比例較高。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認為沒有氣候變遷者：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以戶籍在雲嘉南、男性、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65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歲及以上、教育程度為高中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職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F93E363-625C-BA29-E909-394CF5D51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1257300"/>
            <a:ext cx="54387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6968"/>
            <a:ext cx="120110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49.4%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民眾認為氣候變遷主要因人類活動引起，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37.1%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認為一半人類活動，一半自然變化，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 9.8%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認為主要是自然變化導致，另有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3.7%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無明確意見。</a:t>
            </a:r>
            <a:endParaRPr lang="en-US" altLang="zh-CN" sz="28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42790A9-346F-3FF7-53FA-1CB0273C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59246"/>
            <a:ext cx="4343400" cy="364083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6D5E068-A48F-9F08-B7CB-791AD23C0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487" y="1233488"/>
            <a:ext cx="5791200" cy="4467225"/>
          </a:xfrm>
          <a:prstGeom prst="rect">
            <a:avLst/>
          </a:prstGeom>
        </p:spPr>
      </p:pic>
      <p:sp>
        <p:nvSpPr>
          <p:cNvPr id="6" name="Title 20">
            <a:extLst>
              <a:ext uri="{FF2B5EF4-FFF2-40B4-BE49-F238E27FC236}">
                <a16:creationId xmlns:a16="http://schemas.microsoft.com/office/drawing/2014/main" id="{0FC88BE1-1F9E-0A58-DF2D-396A168F2F3A}"/>
              </a:ext>
            </a:extLst>
          </p:cNvPr>
          <p:cNvSpPr txBox="1"/>
          <p:nvPr/>
        </p:nvSpPr>
        <p:spPr>
          <a:xfrm>
            <a:off x="1066800" y="5811136"/>
            <a:ext cx="10815376" cy="931858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認為主要因人類活動引起者：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以戶籍在宜花東、男性、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歲、教育程度為大學及以上、樣本來源為手機的比例較高。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認為一半人類活動，一半自然變化者：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以戶籍在北北基、女性、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歲、教育程度為高中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職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認為主要是自然變化導致者：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以戶籍在雲嘉南、女性、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65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歲及以上、教育程度為小學及以下、樣本來源為市話的比例較高。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94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109070"/>
            <a:ext cx="12011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35.9%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民眾知道「淨零排放」，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63.6%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不知道，另有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0.5%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無明確意見。</a:t>
            </a:r>
            <a:endParaRPr lang="en-US" altLang="zh-CN" sz="28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9C2654-64E0-AE60-752D-A1B59206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51" y="1233488"/>
            <a:ext cx="4346448" cy="365150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0121620-DDA7-002B-360C-A4BD4DEB1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487" y="1257300"/>
            <a:ext cx="5438775" cy="4343400"/>
          </a:xfrm>
          <a:prstGeom prst="rect">
            <a:avLst/>
          </a:prstGeom>
        </p:spPr>
      </p:pic>
      <p:sp>
        <p:nvSpPr>
          <p:cNvPr id="5" name="Title 20">
            <a:extLst>
              <a:ext uri="{FF2B5EF4-FFF2-40B4-BE49-F238E27FC236}">
                <a16:creationId xmlns:a16="http://schemas.microsoft.com/office/drawing/2014/main" id="{893D3FB7-A139-D438-C752-6C849577A2C0}"/>
              </a:ext>
            </a:extLst>
          </p:cNvPr>
          <p:cNvSpPr txBox="1"/>
          <p:nvPr/>
        </p:nvSpPr>
        <p:spPr>
          <a:xfrm>
            <a:off x="1054407" y="5876924"/>
            <a:ext cx="10083185" cy="608693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知道「淨零排放」者：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以戶籍在宜花東、男性、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歲、教育程度為專科、樣本來源為手機的比例較高。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不知道「淨零排放」者：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以戶籍在雲嘉南、女性、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65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歲及以上、教育程度為小學及以下、樣本來源為市話的比例較高。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92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109070"/>
            <a:ext cx="120110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20.7%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民眾認為淨零目標是「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2030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」，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30.3%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認為是「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2050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」 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2.1%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認為是「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2060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」，另有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46.9%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無明確意見。</a:t>
            </a:r>
            <a:endParaRPr lang="en-US" altLang="zh-CN" sz="28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AA497E-E160-5A6B-8DE6-3D3E58BB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02" y="1233488"/>
            <a:ext cx="4349496" cy="365150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591DBFB-FC19-2B84-B879-DE3430FF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487" y="1257300"/>
            <a:ext cx="5334000" cy="4343400"/>
          </a:xfrm>
          <a:prstGeom prst="rect">
            <a:avLst/>
          </a:prstGeom>
        </p:spPr>
      </p:pic>
      <p:sp>
        <p:nvSpPr>
          <p:cNvPr id="6" name="Title 20">
            <a:extLst>
              <a:ext uri="{FF2B5EF4-FFF2-40B4-BE49-F238E27FC236}">
                <a16:creationId xmlns:a16="http://schemas.microsoft.com/office/drawing/2014/main" id="{3FEA326B-E010-D0F8-8818-112130C53AFA}"/>
              </a:ext>
            </a:extLst>
          </p:cNvPr>
          <p:cNvSpPr txBox="1"/>
          <p:nvPr/>
        </p:nvSpPr>
        <p:spPr>
          <a:xfrm>
            <a:off x="1044702" y="5706634"/>
            <a:ext cx="10815376" cy="931858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認為淨零目標是「</a:t>
            </a:r>
            <a:r>
              <a:rPr lang="en-US" altLang="zh-TW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2030</a:t>
            </a: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以戶籍在北北基、男性、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歲、教育程度為專科、樣本來源為手機的比例較高。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認為淨零目標是「</a:t>
            </a:r>
            <a:r>
              <a:rPr lang="en-US" altLang="zh-TW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2050</a:t>
            </a: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以戶籍在中彰投、男性、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歲、教育程度為大學及以上、樣本來源為市話的比例較高。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認為淨零目標是「</a:t>
            </a:r>
            <a:r>
              <a:rPr lang="en-US" altLang="zh-TW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2060</a:t>
            </a: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以戶籍在雲嘉南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高屏、男性、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歲、教育程度為小學及以下、樣本來源為市話的比例較高。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17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" y="0"/>
            <a:ext cx="12011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5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民眾認為台灣應減少二氧化碳等氣體排放的情況，以「 不管其他國家做不做，台灣都該減量」</a:t>
            </a:r>
            <a:r>
              <a:rPr lang="en-US" altLang="zh-TW" sz="25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 (73.0%)</a:t>
            </a:r>
            <a:r>
              <a:rPr lang="zh-TW" altLang="en-US" sz="25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最高，其次為「 當大排放國減量，台灣才需要減量」</a:t>
            </a:r>
            <a:r>
              <a:rPr lang="en-US" altLang="zh-TW" sz="25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 (8.4%)</a:t>
            </a:r>
            <a:r>
              <a:rPr lang="zh-TW" altLang="en-US" sz="25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 。</a:t>
            </a:r>
            <a:endParaRPr lang="en-US" altLang="zh-CN" sz="25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1BF140F-DA8C-C6ED-2717-6E155A10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" y="1266113"/>
            <a:ext cx="4346448" cy="437997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A8FE12C-D9A5-E48A-D297-55F636894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1253234"/>
            <a:ext cx="5905500" cy="4467225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id="{837B0805-B135-8D50-446C-625E5242BB78}"/>
              </a:ext>
            </a:extLst>
          </p:cNvPr>
          <p:cNvSpPr txBox="1"/>
          <p:nvPr/>
        </p:nvSpPr>
        <p:spPr>
          <a:xfrm>
            <a:off x="798049" y="5780058"/>
            <a:ext cx="11298701" cy="1004955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認為「 不管其他國家做不做，台灣都該減量」者：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以戶籍在桃竹苗、女性、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歲、教育程度為專科、樣本來源為手機的比例較高。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認為「 當大排量國減量，台灣才需要減量」者：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以戶籍在桃竹苗、男性、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歲、教育程度為大學及以上、樣本來源為手機的比例較高。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認為「 世界上大多數國家減量，台灣才需要減量」者：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以戶籍在高屏、男性、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歲、教育程度為專科、樣本來源為手機的比例較高。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認為「 台灣不需要減少排放」者：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以戶籍在高屏、男性、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歲、教育程度為國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初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432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37643"/>
            <a:ext cx="120110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32.9%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民眾表示政府在因應氣候變遷的表現好，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48.6%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表示不好，另有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18.5%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無明確意見。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8E88E8-51D7-038B-A418-8EFDB8EF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1245108"/>
            <a:ext cx="5438775" cy="4343400"/>
          </a:xfrm>
          <a:prstGeom prst="rect">
            <a:avLst/>
          </a:prstGeom>
        </p:spPr>
      </p:pic>
      <p:sp>
        <p:nvSpPr>
          <p:cNvPr id="5" name="Title 20">
            <a:extLst>
              <a:ext uri="{FF2B5EF4-FFF2-40B4-BE49-F238E27FC236}">
                <a16:creationId xmlns:a16="http://schemas.microsoft.com/office/drawing/2014/main" id="{BC8F2196-A5FA-0C3E-A4F4-DFFC8F0E2577}"/>
              </a:ext>
            </a:extLst>
          </p:cNvPr>
          <p:cNvSpPr txBox="1"/>
          <p:nvPr/>
        </p:nvSpPr>
        <p:spPr>
          <a:xfrm>
            <a:off x="1054407" y="5875564"/>
            <a:ext cx="10575618" cy="608693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認為表現「好」者：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以戶籍在雲嘉南、女性、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歲、教育程度為高中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職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認為表現「不好」者：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以戶籍在高屏、男性、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歲、教育程度為專科、樣本來源為手機的比例較高。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587B07C-0CD7-D14E-07DF-8EA5888E5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07" y="1257390"/>
            <a:ext cx="4346448" cy="43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57669"/>
            <a:ext cx="120110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民眾認為最應該負責減少溫室氣體排放的對象，以「企業 」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(34.7%)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最高，其次為「政府」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(18.6%)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 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24.2%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認為「都要負責」。</a:t>
            </a:r>
            <a:endParaRPr lang="en-US" altLang="zh-CN" sz="28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1102DDC-5554-6CB9-FDA7-1756EA68D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26" y="1240980"/>
            <a:ext cx="4346448" cy="3642360"/>
          </a:xfrm>
          <a:prstGeom prst="rect">
            <a:avLst/>
          </a:prstGeom>
        </p:spPr>
      </p:pic>
      <p:sp>
        <p:nvSpPr>
          <p:cNvPr id="7" name="Title 20">
            <a:extLst>
              <a:ext uri="{FF2B5EF4-FFF2-40B4-BE49-F238E27FC236}">
                <a16:creationId xmlns:a16="http://schemas.microsoft.com/office/drawing/2014/main" id="{E310AB6A-A19D-DBB8-0B90-93A5C2170475}"/>
              </a:ext>
            </a:extLst>
          </p:cNvPr>
          <p:cNvSpPr txBox="1"/>
          <p:nvPr/>
        </p:nvSpPr>
        <p:spPr>
          <a:xfrm>
            <a:off x="1046226" y="5700424"/>
            <a:ext cx="10575618" cy="1004955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認為是「企業」者：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以戶籍在桃竹苗、男性、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歲、教育程度為大學及以上、樣本來源為手機的比例較高。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認為是「政府」者：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以戶籍在北北基、男性、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歲、教育程度為專科、樣本來源為手機的比例較高。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認為是「個人」者：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以戶籍在宜花東、女性、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歲、教育程度為高中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職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認為是「都要負責」者：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以戶籍在宜花東、女性、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65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歲及以上、教育程度為專科、樣本來源為市話的比例較高。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A778D09-1B7E-8731-DE42-CB16B2D1C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1240980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6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4" y="66207"/>
            <a:ext cx="120110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氣候變遷在政府施政的順序，有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44.9%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民眾認為「最優先」，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42.5%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認為中等，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5.0%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認為排在後端，另有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7.6%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無明確意見。</a:t>
            </a:r>
            <a:endParaRPr lang="en-US" altLang="zh-CN" sz="28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633D5E-4AC0-5015-952D-F7B56084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1257300"/>
            <a:ext cx="5334000" cy="4343400"/>
          </a:xfrm>
          <a:prstGeom prst="rect">
            <a:avLst/>
          </a:prstGeom>
        </p:spPr>
      </p:pic>
      <p:sp>
        <p:nvSpPr>
          <p:cNvPr id="5" name="Title 20">
            <a:extLst>
              <a:ext uri="{FF2B5EF4-FFF2-40B4-BE49-F238E27FC236}">
                <a16:creationId xmlns:a16="http://schemas.microsoft.com/office/drawing/2014/main" id="{427C7DA7-3FCC-1E33-A1CF-58E3736471FB}"/>
              </a:ext>
            </a:extLst>
          </p:cNvPr>
          <p:cNvSpPr txBox="1"/>
          <p:nvPr/>
        </p:nvSpPr>
        <p:spPr>
          <a:xfrm>
            <a:off x="1065276" y="5732758"/>
            <a:ext cx="10815376" cy="931858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認為「 最優先」者：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以戶籍在宜花東、女性、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歲及以上、教育程度為高中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職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認為「 中等」者：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以戶籍在北北基、女性、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歲、教育程度為大學及以上、樣本來源為手機的比例較高。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認為「 排在後端」者：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以戶籍在中彰投、男性、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歲、教育程度為高中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職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 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690FC98-17CE-960A-2848-AC1387F9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6" y="1257300"/>
            <a:ext cx="4346448" cy="43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4" y="8968"/>
            <a:ext cx="120110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26.5%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民眾表示會參加相關團體發起的活動，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63.7%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表示不會，另有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6.8%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還不確定，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3.0%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無明確意見。</a:t>
            </a:r>
            <a:endParaRPr lang="en-US" altLang="zh-CN" sz="28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C93884-4C03-1EDC-6953-AE91D2002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1273745"/>
            <a:ext cx="5334000" cy="4343400"/>
          </a:xfrm>
          <a:prstGeom prst="rect">
            <a:avLst/>
          </a:prstGeom>
        </p:spPr>
      </p:pic>
      <p:sp>
        <p:nvSpPr>
          <p:cNvPr id="5" name="Title 20">
            <a:extLst>
              <a:ext uri="{FF2B5EF4-FFF2-40B4-BE49-F238E27FC236}">
                <a16:creationId xmlns:a16="http://schemas.microsoft.com/office/drawing/2014/main" id="{0338CE89-C960-92DA-713F-36F66880A481}"/>
              </a:ext>
            </a:extLst>
          </p:cNvPr>
          <p:cNvSpPr txBox="1"/>
          <p:nvPr/>
        </p:nvSpPr>
        <p:spPr>
          <a:xfrm>
            <a:off x="1054407" y="5875564"/>
            <a:ext cx="10575618" cy="608693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表示「會」者：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以戶籍在宜花東、男性、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40-64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歲、教育程度為高中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職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、樣本來源為市話的比例較高。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表示「不會」者：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以戶籍在桃竹苗、男性、</a:t>
            </a:r>
            <a:r>
              <a:rPr lang="en-US" altLang="zh-TW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18-39</a:t>
            </a:r>
            <a:r>
              <a:rPr lang="zh-TW" altLang="en-US" sz="1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歲、教育程度為專科、樣本來源為手機的比例較高。</a:t>
            </a:r>
            <a:endParaRPr lang="en-US" altLang="zh-TW" sz="1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D44AF33-C452-8802-5196-C23721FED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07" y="1239494"/>
            <a:ext cx="4346448" cy="43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0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180975" y="981075"/>
            <a:ext cx="12011025" cy="142875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109070"/>
            <a:ext cx="120110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民眾做過的氣候行動，以「家中燈具改換成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LED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燈 」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(80.5%)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最高，其次為「外出飲食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/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購物攜帶環保餐具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/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購物袋」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(78.3%)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 ，另有</a:t>
            </a:r>
            <a:r>
              <a:rPr lang="en-US" altLang="zh-TW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2.1%</a:t>
            </a:r>
            <a:r>
              <a:rPr lang="zh-TW" altLang="en-US" sz="2800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無明確意見。</a:t>
            </a:r>
            <a:endParaRPr lang="en-US" altLang="zh-CN" sz="2800" b="1" dirty="0">
              <a:solidFill>
                <a:srgbClr val="424B5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2A564C-D3D3-A2A3-8DEA-C7DC441AC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1510665"/>
            <a:ext cx="4709160" cy="436626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E795DF7-1EBA-7E18-EF7D-1B0131FDA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533" y="1510665"/>
            <a:ext cx="724998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1">
            <a:extLst>
              <a:ext uri="{FF2B5EF4-FFF2-40B4-BE49-F238E27FC236}">
                <a16:creationId xmlns:a16="http://schemas.microsoft.com/office/drawing/2014/main" id="{D4ECDEC0-843B-4B6E-8697-FAB512ECE6A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3648" y="1297789"/>
            <a:ext cx="32869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12DF105D-70A5-4798-84FB-9E477A8C699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4722" y="1"/>
            <a:ext cx="4204827" cy="30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89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01</a:t>
            </a:r>
            <a:endParaRPr lang="zh-CN" altLang="en-US" sz="19897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AFF519C-C625-4C25-B8A2-592C13EEEAC3}"/>
              </a:ext>
            </a:extLst>
          </p:cNvPr>
          <p:cNvSpPr/>
          <p:nvPr/>
        </p:nvSpPr>
        <p:spPr>
          <a:xfrm>
            <a:off x="1982938" y="2836000"/>
            <a:ext cx="856762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TW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  <a:sym typeface="FZHei-B01S" panose="02010601030101010101" pitchFamily="2" charset="-122"/>
              </a:rPr>
              <a:t>調查設計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77" y="149736"/>
            <a:ext cx="1381960" cy="12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2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4167" t="21197" r="24391" b="18205"/>
          <a:stretch/>
        </p:blipFill>
        <p:spPr>
          <a:xfrm>
            <a:off x="1276709" y="50864"/>
            <a:ext cx="10129903" cy="67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7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BED33AD-A813-453F-AC0A-53A10D9DFC00}"/>
              </a:ext>
            </a:extLst>
          </p:cNvPr>
          <p:cNvSpPr/>
          <p:nvPr/>
        </p:nvSpPr>
        <p:spPr>
          <a:xfrm>
            <a:off x="329050" y="217963"/>
            <a:ext cx="5386679" cy="7547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FZHei-B01S" panose="02010601030101010101" pitchFamily="2" charset="-122"/>
              </a:rPr>
              <a:t>調查設計</a:t>
            </a:r>
            <a:endParaRPr lang="zh-CN" altLang="en-US" sz="54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FZHei-B01S" panose="02010601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0E600A2-C0D2-463F-A163-23F6F9967263}"/>
              </a:ext>
            </a:extLst>
          </p:cNvPr>
          <p:cNvSpPr/>
          <p:nvPr/>
        </p:nvSpPr>
        <p:spPr>
          <a:xfrm>
            <a:off x="424292" y="1189925"/>
            <a:ext cx="853873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訪問主題：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氣候變遷議題調查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執行日期：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111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09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日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-111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09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日</a:t>
            </a:r>
          </a:p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有效樣本：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1,075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</a:t>
            </a:r>
          </a:p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抽樣誤差：在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95%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的信心水準下，抽樣誤差在正負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2.99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個百分點之內。</a:t>
            </a:r>
          </a:p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訪問地區：戶籍於台灣本島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縣市，且年滿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歲的一般民眾。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Aft>
                <a:spcPts val="800"/>
              </a:spcAft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調查方法：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Aft>
                <a:spcPts val="800"/>
              </a:spcAft>
              <a:defRPr/>
            </a:pP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Aft>
                <a:spcPts val="800"/>
              </a:spcAft>
              <a:defRPr/>
            </a:pP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Aft>
                <a:spcPts val="800"/>
              </a:spcAft>
              <a:defRPr/>
            </a:pP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Aft>
                <a:spcPts val="800"/>
              </a:spcAft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資料合併與加權方式：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A105C64-D24E-D36A-B755-FA1E21D87396}"/>
              </a:ext>
            </a:extLst>
          </p:cNvPr>
          <p:cNvSpPr txBox="1"/>
          <p:nvPr/>
        </p:nvSpPr>
        <p:spPr>
          <a:xfrm>
            <a:off x="1546963" y="3748262"/>
            <a:ext cx="741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市內電話調查，以分層比例隨機抽樣法進行調查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手機電話調查方法，以國家通訊傳播委員會公佈的手機前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碼，再加上隨機產生的後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碼為母體清冊，並根據電信業者市占率抽出要撥打的電話數，最後以隨機撥號法進行調查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25F1AB-55F6-166C-10AC-B43D655A1CAE}"/>
              </a:ext>
            </a:extLst>
          </p:cNvPr>
          <p:cNvSpPr txBox="1"/>
          <p:nvPr/>
        </p:nvSpPr>
        <p:spPr>
          <a:xfrm>
            <a:off x="2669634" y="5285160"/>
            <a:ext cx="629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依照國家發展委員會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《105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年數位國家治理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(3)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：國情分析架構與方法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，依電話使用行為的比例進行併檔後，再依內政部最新人口資料，對戶籍地、性別、年齡進行多重反覆加權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(Raking)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21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BED33AD-A813-453F-AC0A-53A10D9DFC00}"/>
              </a:ext>
            </a:extLst>
          </p:cNvPr>
          <p:cNvSpPr/>
          <p:nvPr/>
        </p:nvSpPr>
        <p:spPr>
          <a:xfrm>
            <a:off x="338575" y="196925"/>
            <a:ext cx="5386679" cy="7547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FZHei-B01S" panose="02010601030101010101" pitchFamily="2" charset="-122"/>
              </a:rPr>
              <a:t>撥號狀況</a:t>
            </a:r>
            <a:endParaRPr lang="zh-CN" altLang="en-US" sz="54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FZHei-B01S" panose="02010601030101010101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C9508A5-85CE-BFF4-E1AE-117FC9235429}"/>
              </a:ext>
            </a:extLst>
          </p:cNvPr>
          <p:cNvSpPr txBox="1"/>
          <p:nvPr/>
        </p:nvSpPr>
        <p:spPr>
          <a:xfrm>
            <a:off x="341924" y="981075"/>
            <a:ext cx="856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本次</a:t>
            </a:r>
            <a:r>
              <a:rPr lang="zh-TW" altLang="en-US" b="1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市話調查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總計撥出</a:t>
            </a:r>
            <a:r>
              <a:rPr lang="en-US" altLang="zh-TW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10,136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通電話，其中有接通電話共計</a:t>
            </a:r>
            <a:r>
              <a:rPr lang="en-US" altLang="zh-TW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3,471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通；未接通電話計</a:t>
            </a:r>
            <a:r>
              <a:rPr lang="en-US" altLang="zh-TW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6,665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通。有接通電話的成功訪問率為</a:t>
            </a:r>
            <a:r>
              <a:rPr lang="en-US" altLang="zh-TW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15.1%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pc="263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本次</a:t>
            </a:r>
            <a:r>
              <a:rPr lang="zh-TW" altLang="en-US" b="1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手機調查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總計撥出</a:t>
            </a:r>
            <a:r>
              <a:rPr lang="en-US" altLang="zh-TW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18,439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通電話，其中有接通電話共計</a:t>
            </a:r>
            <a:r>
              <a:rPr lang="en-US" altLang="zh-TW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2,949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通；未接通電話計</a:t>
            </a:r>
            <a:r>
              <a:rPr lang="en-US" altLang="zh-TW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15, 490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通。有接通電話的成功訪問率為</a:t>
            </a:r>
            <a:r>
              <a:rPr lang="en-US" altLang="zh-TW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18.1%</a:t>
            </a:r>
            <a:r>
              <a:rPr lang="zh-TW" altLang="en-US" spc="263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pc="263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04AA3C-E8EA-AA83-94CA-C0DD9752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144" y="2180417"/>
            <a:ext cx="4354227" cy="454385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90A42D3-B856-DBBB-68A7-4EDF5AA0D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97" y="2181075"/>
            <a:ext cx="4353596" cy="45432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71BC40-2D95-418A-8DEC-E1C6FA7FE119}"/>
              </a:ext>
            </a:extLst>
          </p:cNvPr>
          <p:cNvSpPr txBox="1"/>
          <p:nvPr/>
        </p:nvSpPr>
        <p:spPr>
          <a:xfrm>
            <a:off x="65872" y="2328307"/>
            <a:ext cx="461665" cy="1789528"/>
          </a:xfrm>
          <a:prstGeom prst="rect">
            <a:avLst/>
          </a:prstGeom>
          <a:solidFill>
            <a:srgbClr val="B3E4FF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市話接觸紀錄表</a:t>
            </a:r>
          </a:p>
        </p:txBody>
      </p:sp>
      <p:cxnSp>
        <p:nvCxnSpPr>
          <p:cNvPr id="7" name="接點: 弧形 6">
            <a:extLst>
              <a:ext uri="{FF2B5EF4-FFF2-40B4-BE49-F238E27FC236}">
                <a16:creationId xmlns:a16="http://schemas.microsoft.com/office/drawing/2014/main" id="{C9B9406C-F960-318B-BF44-C88BFBCD15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-67572" y="4474015"/>
            <a:ext cx="1168539" cy="456179"/>
          </a:xfrm>
          <a:prstGeom prst="curvedConnector2">
            <a:avLst/>
          </a:prstGeom>
          <a:ln w="19050">
            <a:solidFill>
              <a:srgbClr val="8BD6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208CB858-13EA-142A-E1A1-9AE178A78E0E}"/>
              </a:ext>
            </a:extLst>
          </p:cNvPr>
          <p:cNvSpPr txBox="1"/>
          <p:nvPr/>
        </p:nvSpPr>
        <p:spPr>
          <a:xfrm>
            <a:off x="5191899" y="2328307"/>
            <a:ext cx="461665" cy="1789528"/>
          </a:xfrm>
          <a:prstGeom prst="rect">
            <a:avLst/>
          </a:prstGeom>
          <a:solidFill>
            <a:srgbClr val="F5CCFC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rgbClr val="424B5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手機接觸紀錄表</a:t>
            </a:r>
          </a:p>
        </p:txBody>
      </p:sp>
      <p:cxnSp>
        <p:nvCxnSpPr>
          <p:cNvPr id="9" name="接點: 弧形 8">
            <a:extLst>
              <a:ext uri="{FF2B5EF4-FFF2-40B4-BE49-F238E27FC236}">
                <a16:creationId xmlns:a16="http://schemas.microsoft.com/office/drawing/2014/main" id="{5A4F4640-DC32-16B3-5722-59E88B38DB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1785" y="4474015"/>
            <a:ext cx="1168539" cy="456179"/>
          </a:xfrm>
          <a:prstGeom prst="curvedConnector2">
            <a:avLst/>
          </a:prstGeom>
          <a:ln w="19050">
            <a:solidFill>
              <a:srgbClr val="EA8FF9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3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1">
            <a:extLst>
              <a:ext uri="{FF2B5EF4-FFF2-40B4-BE49-F238E27FC236}">
                <a16:creationId xmlns:a16="http://schemas.microsoft.com/office/drawing/2014/main" id="{D4ECDEC0-843B-4B6E-8697-FAB512ECE6A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3648" y="1297789"/>
            <a:ext cx="32869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12DF105D-70A5-4798-84FB-9E477A8C699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4722" y="1"/>
            <a:ext cx="4204827" cy="30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89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0</a:t>
            </a:r>
            <a:r>
              <a:rPr lang="en-US" altLang="zh-TW" sz="1989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2</a:t>
            </a:r>
            <a:endParaRPr lang="zh-CN" altLang="en-US" sz="19897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AFF519C-C625-4C25-B8A2-592C13EEEAC3}"/>
              </a:ext>
            </a:extLst>
          </p:cNvPr>
          <p:cNvSpPr/>
          <p:nvPr/>
        </p:nvSpPr>
        <p:spPr>
          <a:xfrm>
            <a:off x="0" y="2758757"/>
            <a:ext cx="12192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spcAft>
                <a:spcPts val="800"/>
              </a:spcAft>
              <a:defRPr/>
            </a:pPr>
            <a:r>
              <a:rPr lang="zh-TW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樣本結構</a:t>
            </a:r>
            <a:endParaRPr lang="en-US" altLang="zh-TW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E92B66C-5472-5B0C-CFDF-CCEA6C8B1A34}"/>
              </a:ext>
            </a:extLst>
          </p:cNvPr>
          <p:cNvSpPr txBox="1"/>
          <p:nvPr/>
        </p:nvSpPr>
        <p:spPr>
          <a:xfrm>
            <a:off x="4619897" y="3968899"/>
            <a:ext cx="295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加權後的樣本符合母體結構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77" y="149736"/>
            <a:ext cx="1381960" cy="12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0">
            <a:extLst>
              <a:ext uri="{FF2B5EF4-FFF2-40B4-BE49-F238E27FC236}">
                <a16:creationId xmlns:a16="http://schemas.microsoft.com/office/drawing/2014/main" id="{EF51FF39-6445-4064-9D0E-F06ABE2F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939" y="1075035"/>
            <a:ext cx="10826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戶籍地以新北市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(17.5%)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最高、其次依序為高雄市 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(12.0%)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 、 臺中市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(12.0%)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、臺北市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(10.7%)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 、桃園市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(9.7%)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、 臺南市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(8.1%)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等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247649" y="966989"/>
            <a:ext cx="11944351" cy="135299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4" y="50798"/>
            <a:ext cx="120110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戶籍地</a:t>
            </a:r>
            <a:endParaRPr lang="en-US" altLang="zh-TW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33444DA-437A-9AE7-1EF3-A8BAFC5D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38" y="2014077"/>
            <a:ext cx="8650224" cy="43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3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0">
            <a:extLst>
              <a:ext uri="{FF2B5EF4-FFF2-40B4-BE49-F238E27FC236}">
                <a16:creationId xmlns:a16="http://schemas.microsoft.com/office/drawing/2014/main" id="{EF51FF39-6445-4064-9D0E-F06ABE2F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016" y="1291858"/>
            <a:ext cx="4983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性別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  <a:p>
            <a:pPr algn="l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女性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(50.9%)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，男性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(49.1%)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75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247649" y="966989"/>
            <a:ext cx="11944351" cy="135299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C7B8A963-5544-D076-CE3E-6B352FFD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254" y="128009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年齡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  <a:p>
            <a:pPr algn="l"/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40-49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歲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(19.2%)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最高、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50-59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歲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(18.1%)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、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30-39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歲及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60-69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歲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各佔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16.5%) 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等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4" y="50798"/>
            <a:ext cx="120110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性別、年齡</a:t>
            </a:r>
            <a:endParaRPr lang="en-US" altLang="zh-TW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78385B9-90B2-1644-4032-80C239D3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16" y="3033048"/>
            <a:ext cx="4582668" cy="275386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B2F8EBB-FC23-47AF-73BE-5C480C218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254" y="3033048"/>
            <a:ext cx="4582668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5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0">
            <a:extLst>
              <a:ext uri="{FF2B5EF4-FFF2-40B4-BE49-F238E27FC236}">
                <a16:creationId xmlns:a16="http://schemas.microsoft.com/office/drawing/2014/main" id="{EF51FF39-6445-4064-9D0E-F06ABE2F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05" y="1289753"/>
            <a:ext cx="42932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教育程度</a:t>
            </a:r>
          </a:p>
          <a:p>
            <a:pPr algn="l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大學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(32.3%)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最高、高中職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(27.9%)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、專科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(12.7%) 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等</a:t>
            </a:r>
          </a:p>
        </p:txBody>
      </p:sp>
      <p:sp>
        <p:nvSpPr>
          <p:cNvPr id="30" name="矩形 1">
            <a:extLst>
              <a:ext uri="{FF2B5EF4-FFF2-40B4-BE49-F238E27FC236}">
                <a16:creationId xmlns:a16="http://schemas.microsoft.com/office/drawing/2014/main" id="{D04C56C1-E4FD-451C-9C8F-90B88730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52400" cy="741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0C7A22-CB44-4E71-B52F-ADDCB0306A91}"/>
              </a:ext>
            </a:extLst>
          </p:cNvPr>
          <p:cNvGrpSpPr/>
          <p:nvPr/>
        </p:nvGrpSpPr>
        <p:grpSpPr>
          <a:xfrm>
            <a:off x="239713" y="961841"/>
            <a:ext cx="11952286" cy="306148"/>
            <a:chOff x="-257" y="929166"/>
            <a:chExt cx="9144000" cy="0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8DA5D6B-3884-4F7C-8618-F3EE52E5DB81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2A5A2BA4-4157-4D53-84D1-BDE7B109948D}"/>
                </a:ext>
              </a:extLst>
            </p:cNvPr>
            <p:cNvCxnSpPr/>
            <p:nvPr/>
          </p:nvCxnSpPr>
          <p:spPr>
            <a:xfrm>
              <a:off x="-257" y="929166"/>
              <a:ext cx="91440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C7B8A963-5544-D076-CE3E-6B352FFD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219" y="1225664"/>
            <a:ext cx="49615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職業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  <a:p>
            <a:pPr algn="l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無業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/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退休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/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待業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(21.0%)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最高、家管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(13.4%)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、技術工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/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機械設備操作或組裝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/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體力工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(12.9%) 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6A82D-A710-8D7E-8F5D-0EBEF2F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50798"/>
            <a:ext cx="12039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ato Regular"/>
              </a:rPr>
              <a:t>教育程度、職業</a:t>
            </a:r>
            <a:endParaRPr lang="en-US" altLang="zh-TW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Lato Regular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0FB5EF-82AE-EEDA-0E8D-1C0DA3DF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05" y="3142291"/>
            <a:ext cx="4582668" cy="275386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7467BFC-A50E-EFE1-2445-FB929C9D0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420" y="2795324"/>
            <a:ext cx="470916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1">
            <a:extLst>
              <a:ext uri="{FF2B5EF4-FFF2-40B4-BE49-F238E27FC236}">
                <a16:creationId xmlns:a16="http://schemas.microsoft.com/office/drawing/2014/main" id="{D4ECDEC0-843B-4B6E-8697-FAB512ECE6A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3648" y="1297789"/>
            <a:ext cx="32869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12DF105D-70A5-4798-84FB-9E477A8C699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4722" y="1"/>
            <a:ext cx="4204827" cy="30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897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FZHei-B01S" panose="02010601030101010101" pitchFamily="2" charset="-122"/>
              </a:rPr>
              <a:t>03</a:t>
            </a:r>
            <a:endParaRPr lang="zh-CN" altLang="en-US" sz="19897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AFF519C-C625-4C25-B8A2-592C13EEEAC3}"/>
              </a:ext>
            </a:extLst>
          </p:cNvPr>
          <p:cNvSpPr/>
          <p:nvPr/>
        </p:nvSpPr>
        <p:spPr>
          <a:xfrm>
            <a:off x="0" y="2836000"/>
            <a:ext cx="1219199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>
              <a:spcAft>
                <a:spcPts val="800"/>
              </a:spcAft>
              <a:defRPr/>
            </a:pPr>
            <a:r>
              <a:rPr lang="zh-TW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調查結果</a:t>
            </a:r>
            <a:endParaRPr lang="en-US" altLang="zh-TW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BA231AB-52C7-CA09-4650-4AC8C72AB748}"/>
              </a:ext>
            </a:extLst>
          </p:cNvPr>
          <p:cNvSpPr txBox="1"/>
          <p:nvPr/>
        </p:nvSpPr>
        <p:spPr>
          <a:xfrm>
            <a:off x="4474027" y="3990385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樣本數小於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30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者，不列入比較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77" y="149736"/>
            <a:ext cx="1381960" cy="12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99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-1229-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heme/theme1.xml><?xml version="1.0" encoding="utf-8"?>
<a:theme xmlns:a="http://schemas.openxmlformats.org/drawingml/2006/main" name="第一PPT，www.1ppt.com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6128</TotalTime>
  <Words>1742</Words>
  <Application>Microsoft Office PowerPoint</Application>
  <PresentationFormat>寬螢幕</PresentationFormat>
  <Paragraphs>96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等线</vt:lpstr>
      <vt:lpstr>FZHei-B01S</vt:lpstr>
      <vt:lpstr>Lato Regular</vt:lpstr>
      <vt:lpstr>Microsoft JhengHei UI</vt:lpstr>
      <vt:lpstr>微软雅黑</vt:lpstr>
      <vt:lpstr>Source Sans Pro ExtraLight</vt:lpstr>
      <vt:lpstr>微軟正黑體</vt:lpstr>
      <vt:lpstr>新細明體</vt:lpstr>
      <vt:lpstr>Arial</vt:lpstr>
      <vt:lpstr>Calibri</vt:lpstr>
      <vt:lpstr>Calibri Light</vt:lpstr>
      <vt:lpstr>Times New Roman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83</cp:revision>
  <cp:lastPrinted>2022-05-02T09:02:45Z</cp:lastPrinted>
  <dcterms:created xsi:type="dcterms:W3CDTF">2018-06-14T06:37:52Z</dcterms:created>
  <dcterms:modified xsi:type="dcterms:W3CDTF">2022-11-02T10:21:20Z</dcterms:modified>
</cp:coreProperties>
</file>